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41E"/>
    <a:srgbClr val="323550"/>
    <a:srgbClr val="232323"/>
    <a:srgbClr val="0F1017"/>
    <a:srgbClr val="2D2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70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E3B811-8F46-423C-8F48-502BFA09B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AF5B1-DA2B-46D9-B257-1DC4A320F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C53589-DEA0-4E9E-8D1D-F7083E4F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E6562A-6D23-45D1-90F6-4B6195AE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0E1B0B-468D-42D7-95EC-35B5CC13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6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442F1-2C73-4CE9-9688-C77A23F5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A64878-3B1E-4A37-BCE2-8B924C106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C506F3-138F-4027-856A-5FF891C20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82AE4C-A3FF-4EA0-8A42-2DEB01E49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085B3A-CA36-4DD8-A813-350D30F0C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5ED7E9-0F0A-4840-A262-A4C7F2CD2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E8857A3-3849-493D-BA3E-0D10D668C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89A1E7-CEB7-427F-803D-BB4A44DDE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8B61A3-4312-4629-B87E-6058E4C9C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66390E-D695-4C69-A917-0698D128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1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E342C-0323-409B-8AC8-F66B5C5F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B40701-A895-4BBA-AE56-8F30DF40B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2454CC-798F-4A3A-94F9-BF97DEFA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22A951-BA19-4285-BC34-775286BD4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038336-2E2D-4EC7-9C6B-685435F6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1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4D30B-3030-47DC-A681-DC8151C0B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21E813-9535-4002-A47C-CF30DA1EA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DE779A-98C9-48EA-83CF-B9CDD818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8ADE1D-16B5-4DB3-90B3-612302173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FF9628-4D6E-4AE0-8BD7-F917520A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9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80E01-0E20-4DC9-BCDC-336CBDF52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E24F2D-551B-4BE7-9942-5B7B5CC1E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7DBE85-332C-4BF3-916C-38EEF2C79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F47597-6E04-44ED-A413-C428F1E25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1ABD55-C8F4-4E1C-BE39-34AE63FD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1590D57-5F18-4CDF-B4AD-DBC67CB6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714B26-F9CE-4476-A203-932928C4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08A18D-0FD4-430A-B748-C875D3BA8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FE2D4B-99E8-4CF2-A819-F795149F9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FBE9A9-68F8-4BA2-A725-6AD98B686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B96A5DF-D62A-4D91-8779-5DE63B32A3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FC8375-F0B8-44EC-BD56-C8549742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A174341-28EE-454E-BAF8-F555F28BC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9B83C5C-56EB-4123-BD8F-BAC840833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9C73AC-C359-4573-B58C-3833641E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DB1C46B-A047-4894-AF22-49AA8C9E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886DE8D-672A-4130-8C58-FBA3D98A4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DBF3CA6-06D6-4E30-94F4-A0AD5983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4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247D195-CFDE-4172-AE79-7C3924A67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172440-0DC6-420A-BDDD-2C3E2828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A5D69D-F3CA-4490-98F5-344E638F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79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2EB2D4-CF92-4F1A-82A8-40AEC2125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29801E-1C71-409F-8381-5F7E6FAB1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2EF43B-1B24-4472-8704-FB39C9C5D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32E681-8CB9-4FDD-A014-FE23E5488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4E27C1-EFEE-4797-A08F-98B8C23B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37700D-C1E4-41E8-853D-EF935064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3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F79B5-EF24-4193-B620-5E595015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3487A2-96C3-49C3-BA90-F7E4AF114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DF1C05-D671-4E71-99C1-42A47E9F5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20A88F-13B8-41F5-910D-D83916BA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BF96C8-E68B-482D-92BC-6F45C582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C15132-023D-4877-B3F6-FF019EB68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5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CBED5-6320-458E-BA22-55B0C6D7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AAFBCAF-B5DD-411C-AC47-0D67E1159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32A26F-3589-404A-BBBF-1F3299AFA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5789B-D60D-4081-93AD-4172E3BA54E9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5ADA5F-BD0A-42E7-A280-EA6E837FF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AAC0FC-D27F-4F96-88D8-88620BF40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FCD7C-2F60-4D0B-B3B3-079021CB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7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jpeg"/><Relationship Id="rId2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17/06/relationships/model3d" Target="../media/model3d1.glb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7B5ABF-092E-4CFB-AFE3-EF9178A7F355}"/>
              </a:ext>
            </a:extLst>
          </p:cNvPr>
          <p:cNvSpPr/>
          <p:nvPr/>
        </p:nvSpPr>
        <p:spPr>
          <a:xfrm>
            <a:off x="320842" y="387417"/>
            <a:ext cx="11550315" cy="6083166"/>
          </a:xfrm>
          <a:prstGeom prst="roundRect">
            <a:avLst>
              <a:gd name="adj" fmla="val 6253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412C39-A27A-4528-9714-97DE9CD86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17" y="2355794"/>
            <a:ext cx="2070206" cy="2146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6E42-76DA-4C8F-A159-549D30482AB9}"/>
              </a:ext>
            </a:extLst>
          </p:cNvPr>
          <p:cNvSpPr txBox="1"/>
          <p:nvPr/>
        </p:nvSpPr>
        <p:spPr>
          <a:xfrm>
            <a:off x="6095999" y="2767280"/>
            <a:ext cx="2799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eroport Medium" panose="02000000000000000000" pitchFamily="2" charset="-52"/>
              </a:rPr>
              <a:t>Avito</a:t>
            </a:r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6E436794-F0E4-40AD-A78F-0CB657D0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048" y="85494"/>
            <a:ext cx="152400" cy="15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80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7B5ABF-092E-4CFB-AFE3-EF9178A7F355}"/>
              </a:ext>
            </a:extLst>
          </p:cNvPr>
          <p:cNvSpPr/>
          <p:nvPr/>
        </p:nvSpPr>
        <p:spPr>
          <a:xfrm>
            <a:off x="191248" y="364265"/>
            <a:ext cx="2719294" cy="964769"/>
          </a:xfrm>
          <a:prstGeom prst="roundRect">
            <a:avLst>
              <a:gd name="adj" fmla="val 12591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412C39-A27A-4528-9714-97DE9CD86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4" y="487156"/>
            <a:ext cx="670912" cy="695608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56E42-76DA-4C8F-A159-549D30482AB9}"/>
              </a:ext>
            </a:extLst>
          </p:cNvPr>
          <p:cNvSpPr txBox="1"/>
          <p:nvPr/>
        </p:nvSpPr>
        <p:spPr>
          <a:xfrm>
            <a:off x="733579" y="464673"/>
            <a:ext cx="24349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4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сайт частных объявлений</a:t>
            </a:r>
            <a:br>
              <a:rPr lang="ru-RU" sz="14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</a:br>
            <a:r>
              <a:rPr lang="ru-RU" sz="14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№ 1 в России</a:t>
            </a:r>
            <a:r>
              <a:rPr lang="en-US" sz="1400" b="1" baseline="30000" dirty="0">
                <a:solidFill>
                  <a:schemeClr val="bg1"/>
                </a:solidFill>
                <a:latin typeface="Aeroport Medium" panose="02000000000000000000" pitchFamily="2" charset="-52"/>
              </a:rPr>
              <a:t>*</a:t>
            </a:r>
            <a:endParaRPr lang="ru-RU" sz="1400" b="1" i="0" dirty="0">
              <a:solidFill>
                <a:schemeClr val="bg1"/>
              </a:solidFill>
              <a:effectLst/>
              <a:latin typeface="Aeroport Medium" panose="02000000000000000000" pitchFamily="2" charset="-52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3CD7686-3298-4061-843A-AD324312B385}"/>
              </a:ext>
            </a:extLst>
          </p:cNvPr>
          <p:cNvSpPr/>
          <p:nvPr/>
        </p:nvSpPr>
        <p:spPr>
          <a:xfrm>
            <a:off x="2768790" y="2017966"/>
            <a:ext cx="7214115" cy="3036964"/>
          </a:xfrm>
          <a:prstGeom prst="roundRect">
            <a:avLst>
              <a:gd name="adj" fmla="val 9375"/>
            </a:avLst>
          </a:prstGeom>
          <a:blipFill>
            <a:blip r:embed="rId3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brightnessContrast bright="-60000" contrast="78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77800">
              <a:srgbClr val="2D2F47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90913-0B58-420B-AFB2-60C76860186A}"/>
              </a:ext>
            </a:extLst>
          </p:cNvPr>
          <p:cNvSpPr txBox="1"/>
          <p:nvPr/>
        </p:nvSpPr>
        <p:spPr>
          <a:xfrm>
            <a:off x="4664473" y="2425957"/>
            <a:ext cx="3071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5400" b="0" i="0" dirty="0">
                <a:solidFill>
                  <a:srgbClr val="00AAFF"/>
                </a:solidFill>
                <a:effectLst/>
                <a:latin typeface="Aeroport Medium" panose="02000000000000000000" pitchFamily="2" charset="-52"/>
                <a:cs typeface="Cascadia Code ExtraLight" panose="020B0609020000020004" pitchFamily="49" charset="0"/>
              </a:rPr>
              <a:t>184 490 </a:t>
            </a:r>
            <a:br>
              <a:rPr lang="en-US" sz="5400" b="0" i="0" dirty="0">
                <a:solidFill>
                  <a:srgbClr val="00AAFF"/>
                </a:solidFill>
                <a:effectLst/>
                <a:latin typeface="Aeroport Medium" panose="02000000000000000000" pitchFamily="2" charset="-52"/>
                <a:cs typeface="Cascadia Code ExtraLight" panose="020B0609020000020004" pitchFamily="49" charset="0"/>
              </a:rPr>
            </a:br>
            <a:r>
              <a:rPr lang="en-US" sz="5400" b="0" i="0" dirty="0">
                <a:solidFill>
                  <a:srgbClr val="00AAFF"/>
                </a:solidFill>
                <a:effectLst/>
                <a:latin typeface="Aeroport Medium" panose="02000000000000000000" pitchFamily="2" charset="-52"/>
                <a:cs typeface="Cascadia Code ExtraLight" panose="020B0609020000020004" pitchFamily="49" charset="0"/>
              </a:rPr>
              <a:t>121</a:t>
            </a:r>
            <a:endParaRPr lang="ru-RU" sz="5400" b="1" i="0" dirty="0">
              <a:solidFill>
                <a:schemeClr val="bg1"/>
              </a:solidFill>
              <a:effectLst/>
              <a:latin typeface="Aeroport Medium" panose="02000000000000000000" pitchFamily="2" charset="-52"/>
              <a:cs typeface="Cascadia Code ExtraLight" panose="020B06090200000200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6D0FA9-7A63-44FA-B683-6EFA0D2A5907}"/>
              </a:ext>
            </a:extLst>
          </p:cNvPr>
          <p:cNvSpPr txBox="1"/>
          <p:nvPr/>
        </p:nvSpPr>
        <p:spPr>
          <a:xfrm>
            <a:off x="4596397" y="4180283"/>
            <a:ext cx="3207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ru-RU" sz="1200" b="0" i="0" dirty="0">
                <a:solidFill>
                  <a:srgbClr val="8D9AA0"/>
                </a:solidFill>
                <a:effectLst/>
                <a:latin typeface="Aeroport Light" panose="02000000000000000000" pitchFamily="2" charset="-52"/>
              </a:rPr>
              <a:t>Количество объявлений сейчас на </a:t>
            </a:r>
            <a:r>
              <a:rPr lang="ru-RU" sz="1200" b="0" i="0" dirty="0" err="1">
                <a:solidFill>
                  <a:srgbClr val="8D9AA0"/>
                </a:solidFill>
                <a:effectLst/>
                <a:latin typeface="Aeroport Light" panose="02000000000000000000" pitchFamily="2" charset="-52"/>
              </a:rPr>
              <a:t>Avito</a:t>
            </a:r>
            <a:endParaRPr lang="ru-RU" sz="1200" b="1" i="0" dirty="0">
              <a:solidFill>
                <a:schemeClr val="bg1"/>
              </a:solidFill>
              <a:effectLst/>
              <a:latin typeface="Aeroport Light" panose="02000000000000000000" pitchFamily="2" charset="-52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7284E012-76E9-4A4B-94FF-B405D30AD2DA}"/>
              </a:ext>
            </a:extLst>
          </p:cNvPr>
          <p:cNvSpPr/>
          <p:nvPr/>
        </p:nvSpPr>
        <p:spPr>
          <a:xfrm>
            <a:off x="191248" y="1655385"/>
            <a:ext cx="2340690" cy="2356704"/>
          </a:xfrm>
          <a:prstGeom prst="roundRect">
            <a:avLst>
              <a:gd name="adj" fmla="val 5935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7282D7-B174-4E25-977C-181453C5D6DA}"/>
              </a:ext>
            </a:extLst>
          </p:cNvPr>
          <p:cNvSpPr txBox="1"/>
          <p:nvPr/>
        </p:nvSpPr>
        <p:spPr>
          <a:xfrm>
            <a:off x="408811" y="3246026"/>
            <a:ext cx="1855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4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Создан 15 октября 2007 года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Трехмерная модель 4" descr="Значок включения-выключения питания">
                <a:extLst>
                  <a:ext uri="{FF2B5EF4-FFF2-40B4-BE49-F238E27FC236}">
                    <a16:creationId xmlns:a16="http://schemas.microsoft.com/office/drawing/2014/main" id="{12F8CEC3-4775-4755-93D1-72F0479BD9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7498073"/>
                  </p:ext>
                </p:extLst>
              </p:nvPr>
            </p:nvGraphicFramePr>
            <p:xfrm>
              <a:off x="853192" y="1860664"/>
              <a:ext cx="1058701" cy="129632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58701" cy="1296329"/>
                    </a:xfrm>
                    <a:prstGeom prst="rect">
                      <a:avLst/>
                    </a:prstGeom>
                  </am3d:spPr>
                  <am3d:camera>
                    <am3d:pos x="0" y="0" z="624780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4955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4670" ay="2440816" az="67257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864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Трехмерная модель 4" descr="Значок включения-выключения питания">
                <a:extLst>
                  <a:ext uri="{FF2B5EF4-FFF2-40B4-BE49-F238E27FC236}">
                    <a16:creationId xmlns:a16="http://schemas.microsoft.com/office/drawing/2014/main" id="{12F8CEC3-4775-4755-93D1-72F0479BD9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3192" y="1860664"/>
                <a:ext cx="1058701" cy="1296329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EADA2C8-B684-4025-A8E4-17C3CB1BF923}"/>
              </a:ext>
            </a:extLst>
          </p:cNvPr>
          <p:cNvSpPr/>
          <p:nvPr/>
        </p:nvSpPr>
        <p:spPr>
          <a:xfrm>
            <a:off x="7383439" y="5260899"/>
            <a:ext cx="4524234" cy="1435407"/>
          </a:xfrm>
          <a:prstGeom prst="roundRect">
            <a:avLst>
              <a:gd name="adj" fmla="val 12591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C93C7-8A53-42BF-8D82-60CFE7C7BA5C}"/>
              </a:ext>
            </a:extLst>
          </p:cNvPr>
          <p:cNvSpPr txBox="1"/>
          <p:nvPr/>
        </p:nvSpPr>
        <p:spPr>
          <a:xfrm>
            <a:off x="7533338" y="5619383"/>
            <a:ext cx="2889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Переговорные комнаты названы именами созвездий</a:t>
            </a:r>
            <a:r>
              <a:rPr lang="en-US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:</a:t>
            </a:r>
            <a:br>
              <a:rPr lang="en-US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</a:br>
            <a:r>
              <a:rPr lang="ru-RU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Сириус</a:t>
            </a:r>
            <a:r>
              <a:rPr lang="en-US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,</a:t>
            </a:r>
            <a:r>
              <a:rPr lang="ru-RU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 Вега</a:t>
            </a:r>
            <a:r>
              <a:rPr lang="en-US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,</a:t>
            </a:r>
            <a:r>
              <a:rPr lang="ru-RU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 </a:t>
            </a:r>
            <a:r>
              <a:rPr lang="ru-RU" sz="1400" b="1" dirty="0" err="1">
                <a:solidFill>
                  <a:schemeClr val="bg1"/>
                </a:solidFill>
                <a:latin typeface="Aeroport Medium" panose="02000000000000000000" pitchFamily="2" charset="-52"/>
              </a:rPr>
              <a:t>Арльтаир</a:t>
            </a:r>
            <a:r>
              <a:rPr lang="ru-RU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 и т</a:t>
            </a:r>
            <a:r>
              <a:rPr lang="en-US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.</a:t>
            </a:r>
            <a:r>
              <a:rPr lang="ru-RU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д</a:t>
            </a:r>
            <a:endParaRPr lang="ru-RU" sz="1400" b="1" i="0" dirty="0">
              <a:solidFill>
                <a:schemeClr val="bg1"/>
              </a:solidFill>
              <a:effectLst/>
              <a:latin typeface="Aeroport Medium" panose="02000000000000000000" pitchFamily="2" charset="-5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78003BF-BFDF-43AA-AD3E-85B77827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559" y="5510492"/>
            <a:ext cx="1007286" cy="8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C6CC811C-5D00-4E45-964C-8B279DD54840}"/>
              </a:ext>
            </a:extLst>
          </p:cNvPr>
          <p:cNvSpPr/>
          <p:nvPr/>
        </p:nvSpPr>
        <p:spPr>
          <a:xfrm>
            <a:off x="3930274" y="5260800"/>
            <a:ext cx="3125337" cy="1435407"/>
          </a:xfrm>
          <a:prstGeom prst="roundRect">
            <a:avLst>
              <a:gd name="adj" fmla="val 12591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245F5-A2C8-4CC6-8EF6-44F52B89740B}"/>
              </a:ext>
            </a:extLst>
          </p:cNvPr>
          <p:cNvSpPr txBox="1"/>
          <p:nvPr/>
        </p:nvSpPr>
        <p:spPr>
          <a:xfrm>
            <a:off x="5065568" y="5659297"/>
            <a:ext cx="2031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Avito </a:t>
            </a:r>
            <a:r>
              <a:rPr lang="ru-RU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любят </a:t>
            </a:r>
            <a:r>
              <a:rPr lang="en-US" b="1" dirty="0">
                <a:solidFill>
                  <a:schemeClr val="bg1"/>
                </a:solidFill>
                <a:latin typeface="Aeroport Medium" panose="02000000000000000000" pitchFamily="2" charset="-52"/>
              </a:rPr>
              <a:t>open-source</a:t>
            </a:r>
            <a:endParaRPr lang="ru-RU" b="1" i="0" dirty="0">
              <a:solidFill>
                <a:schemeClr val="bg1"/>
              </a:solidFill>
              <a:effectLst/>
              <a:latin typeface="Aeroport Medium" panose="02000000000000000000" pitchFamily="2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8B318D0-5D05-4BFC-8345-795120BDF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395" y="5310682"/>
            <a:ext cx="973305" cy="1250698"/>
          </a:xfrm>
          <a:prstGeom prst="rect">
            <a:avLst/>
          </a:prstGeom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3FFE11E-F2B8-47F1-A444-71055F7C9DEB}"/>
              </a:ext>
            </a:extLst>
          </p:cNvPr>
          <p:cNvSpPr/>
          <p:nvPr/>
        </p:nvSpPr>
        <p:spPr>
          <a:xfrm>
            <a:off x="191248" y="4180283"/>
            <a:ext cx="1375635" cy="2515923"/>
          </a:xfrm>
          <a:prstGeom prst="roundRect">
            <a:avLst>
              <a:gd name="adj" fmla="val 5935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9BA7E7D0-752B-481C-BD16-8AEE36F0574C}"/>
              </a:ext>
            </a:extLst>
          </p:cNvPr>
          <p:cNvSpPr/>
          <p:nvPr/>
        </p:nvSpPr>
        <p:spPr>
          <a:xfrm>
            <a:off x="1747329" y="4275904"/>
            <a:ext cx="784609" cy="748905"/>
          </a:xfrm>
          <a:prstGeom prst="roundRect">
            <a:avLst>
              <a:gd name="adj" fmla="val 5935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5C8D09-9907-4FEB-BAE8-3F4202696E17}"/>
              </a:ext>
            </a:extLst>
          </p:cNvPr>
          <p:cNvSpPr/>
          <p:nvPr/>
        </p:nvSpPr>
        <p:spPr>
          <a:xfrm>
            <a:off x="1884283" y="5265905"/>
            <a:ext cx="1718163" cy="1430301"/>
          </a:xfrm>
          <a:prstGeom prst="roundRect">
            <a:avLst>
              <a:gd name="adj" fmla="val 5935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482554E-C718-4CCE-8303-85EFE752F2B8}"/>
              </a:ext>
            </a:extLst>
          </p:cNvPr>
          <p:cNvSpPr/>
          <p:nvPr/>
        </p:nvSpPr>
        <p:spPr>
          <a:xfrm>
            <a:off x="9030448" y="315851"/>
            <a:ext cx="2877226" cy="1430301"/>
          </a:xfrm>
          <a:prstGeom prst="roundRect">
            <a:avLst>
              <a:gd name="adj" fmla="val 5935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B66E9195-C365-4127-927F-166DDDA8AD78}"/>
              </a:ext>
            </a:extLst>
          </p:cNvPr>
          <p:cNvSpPr/>
          <p:nvPr/>
        </p:nvSpPr>
        <p:spPr>
          <a:xfrm>
            <a:off x="3232797" y="357857"/>
            <a:ext cx="2247970" cy="1430301"/>
          </a:xfrm>
          <a:prstGeom prst="roundRect">
            <a:avLst>
              <a:gd name="adj" fmla="val 5935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D561B-DCA2-4D93-BF2F-0D9FD2E65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84" y="5235218"/>
            <a:ext cx="1005217" cy="85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77FE7F-FB76-4BE6-A36A-D8AF6FBE9134}"/>
              </a:ext>
            </a:extLst>
          </p:cNvPr>
          <p:cNvSpPr txBox="1"/>
          <p:nvPr/>
        </p:nvSpPr>
        <p:spPr>
          <a:xfrm>
            <a:off x="1815524" y="6024265"/>
            <a:ext cx="185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2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Каждый месяц передают деньги фондам</a:t>
            </a:r>
            <a:endParaRPr lang="ru-RU" sz="1200" b="1" i="0" dirty="0">
              <a:solidFill>
                <a:schemeClr val="bg1"/>
              </a:solidFill>
              <a:effectLst/>
              <a:latin typeface="Aeroport Medium" panose="02000000000000000000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E62B65-DD6E-4AC2-BA7F-7D93BD41CE82}"/>
              </a:ext>
            </a:extLst>
          </p:cNvPr>
          <p:cNvSpPr txBox="1"/>
          <p:nvPr/>
        </p:nvSpPr>
        <p:spPr>
          <a:xfrm>
            <a:off x="1668164" y="4757261"/>
            <a:ext cx="9429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0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Экосчётчик</a:t>
            </a:r>
          </a:p>
        </p:txBody>
      </p:sp>
      <p:pic>
        <p:nvPicPr>
          <p:cNvPr id="1032" name="Picture 8" descr="Окружающей среде">
            <a:extLst>
              <a:ext uri="{FF2B5EF4-FFF2-40B4-BE49-F238E27FC236}">
                <a16:creationId xmlns:a16="http://schemas.microsoft.com/office/drawing/2014/main" id="{A47EF283-72D4-4083-8B82-C3ED8E465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338" y="4253793"/>
            <a:ext cx="530590" cy="53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C0DCE65C-AE49-4FC7-A8B8-9F1C3DE3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315" y="168151"/>
            <a:ext cx="1127276" cy="115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E9B138-50FE-4EB7-B35A-C15D944EBCC8}"/>
              </a:ext>
            </a:extLst>
          </p:cNvPr>
          <p:cNvSpPr txBox="1"/>
          <p:nvPr/>
        </p:nvSpPr>
        <p:spPr>
          <a:xfrm>
            <a:off x="3209165" y="464673"/>
            <a:ext cx="893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4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Авто</a:t>
            </a: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C1CEA3B8-C8D9-4501-B959-8D0D5242E716}"/>
              </a:ext>
            </a:extLst>
          </p:cNvPr>
          <p:cNvSpPr/>
          <p:nvPr/>
        </p:nvSpPr>
        <p:spPr>
          <a:xfrm>
            <a:off x="10231547" y="3548816"/>
            <a:ext cx="1631620" cy="1430301"/>
          </a:xfrm>
          <a:prstGeom prst="roundRect">
            <a:avLst>
              <a:gd name="adj" fmla="val 5935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97F775-E1CA-4646-839A-CD9310DD0F30}"/>
              </a:ext>
            </a:extLst>
          </p:cNvPr>
          <p:cNvSpPr txBox="1"/>
          <p:nvPr/>
        </p:nvSpPr>
        <p:spPr>
          <a:xfrm>
            <a:off x="10187041" y="3602741"/>
            <a:ext cx="909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4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Товары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E26486E1-E575-47FB-9D04-BB917B1E2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758" y="3478221"/>
            <a:ext cx="942938" cy="134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95F81D-429C-43A7-A9B0-33784F88B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124" y="571577"/>
            <a:ext cx="1631621" cy="116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1A82753-325E-4D90-B0D8-B762FF2804BE}"/>
              </a:ext>
            </a:extLst>
          </p:cNvPr>
          <p:cNvSpPr txBox="1"/>
          <p:nvPr/>
        </p:nvSpPr>
        <p:spPr>
          <a:xfrm>
            <a:off x="9113362" y="439978"/>
            <a:ext cx="1524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Недвижимость</a:t>
            </a:r>
            <a:endParaRPr lang="ru-RU" sz="1400" b="1" i="0" dirty="0">
              <a:solidFill>
                <a:schemeClr val="bg1"/>
              </a:solidFill>
              <a:effectLst/>
              <a:latin typeface="Aeroport Medium" panose="02000000000000000000" pitchFamily="2" charset="-52"/>
            </a:endParaRP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D1982482-7019-46EC-9EF7-21772FB6FAE6}"/>
              </a:ext>
            </a:extLst>
          </p:cNvPr>
          <p:cNvSpPr/>
          <p:nvPr/>
        </p:nvSpPr>
        <p:spPr>
          <a:xfrm>
            <a:off x="5809906" y="346316"/>
            <a:ext cx="2877226" cy="1430301"/>
          </a:xfrm>
          <a:prstGeom prst="roundRect">
            <a:avLst>
              <a:gd name="adj" fmla="val 5935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DF773F93-6246-44D1-B13B-E1C868A62EF2}"/>
              </a:ext>
            </a:extLst>
          </p:cNvPr>
          <p:cNvSpPr/>
          <p:nvPr/>
        </p:nvSpPr>
        <p:spPr>
          <a:xfrm>
            <a:off x="10231547" y="2028146"/>
            <a:ext cx="1631620" cy="1244973"/>
          </a:xfrm>
          <a:prstGeom prst="roundRect">
            <a:avLst>
              <a:gd name="adj" fmla="val 5935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1371F4-3896-4C09-8321-F69E14DC8F17}"/>
              </a:ext>
            </a:extLst>
          </p:cNvPr>
          <p:cNvSpPr txBox="1"/>
          <p:nvPr/>
        </p:nvSpPr>
        <p:spPr>
          <a:xfrm>
            <a:off x="9908978" y="2085048"/>
            <a:ext cx="1524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Услуги</a:t>
            </a:r>
            <a:endParaRPr lang="ru-RU" sz="1400" b="1" i="0" dirty="0">
              <a:solidFill>
                <a:schemeClr val="bg1"/>
              </a:solidFill>
              <a:effectLst/>
              <a:latin typeface="Aeroport Medium" panose="02000000000000000000" pitchFamily="2" charset="-52"/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0A644B2F-951D-4F74-B645-6733DCA4B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381" y="2253566"/>
            <a:ext cx="1473692" cy="101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0539DE-0FD3-4235-AAA2-939AA3E35AA0}"/>
              </a:ext>
            </a:extLst>
          </p:cNvPr>
          <p:cNvSpPr txBox="1"/>
          <p:nvPr/>
        </p:nvSpPr>
        <p:spPr>
          <a:xfrm>
            <a:off x="5530856" y="417688"/>
            <a:ext cx="1524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400" b="1" dirty="0">
                <a:solidFill>
                  <a:schemeClr val="bg1"/>
                </a:solidFill>
                <a:latin typeface="Aeroport Medium" panose="02000000000000000000" pitchFamily="2" charset="-52"/>
              </a:rPr>
              <a:t>Работа</a:t>
            </a:r>
            <a:endParaRPr lang="ru-RU" sz="1400" b="1" i="0" dirty="0">
              <a:solidFill>
                <a:schemeClr val="bg1"/>
              </a:solidFill>
              <a:effectLst/>
              <a:latin typeface="Aeroport Medium" panose="02000000000000000000" pitchFamily="2" charset="-52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632FB683-B2A9-43E1-B220-4ACA2591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562" y="511275"/>
            <a:ext cx="1631620" cy="12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A65F23-C27E-48DF-84E4-5667B5AA19E4}"/>
              </a:ext>
            </a:extLst>
          </p:cNvPr>
          <p:cNvSpPr txBox="1"/>
          <p:nvPr/>
        </p:nvSpPr>
        <p:spPr>
          <a:xfrm>
            <a:off x="90156" y="5539628"/>
            <a:ext cx="15754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ru-RU" sz="13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Комфортная среда </a:t>
            </a:r>
            <a:br>
              <a:rPr lang="ru-RU" sz="13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</a:br>
            <a:r>
              <a:rPr lang="ru-RU" sz="1300" b="1" i="0" dirty="0">
                <a:solidFill>
                  <a:schemeClr val="bg1"/>
                </a:solidFill>
                <a:effectLst/>
                <a:latin typeface="Aeroport Medium" panose="02000000000000000000" pitchFamily="2" charset="-52"/>
              </a:rPr>
              <a:t>для разработчиков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7E3DE952-F165-441F-BAA9-A3F8A6A69FB9}"/>
              </a:ext>
            </a:extLst>
          </p:cNvPr>
          <p:cNvSpPr/>
          <p:nvPr/>
        </p:nvSpPr>
        <p:spPr>
          <a:xfrm>
            <a:off x="2686050" y="1548266"/>
            <a:ext cx="317883" cy="258725"/>
          </a:xfrm>
          <a:prstGeom prst="roundRect">
            <a:avLst>
              <a:gd name="adj" fmla="val 12591"/>
            </a:avLst>
          </a:prstGeom>
          <a:solidFill>
            <a:srgbClr val="13141E"/>
          </a:solidFill>
          <a:ln>
            <a:noFill/>
          </a:ln>
          <a:effectLst>
            <a:glow>
              <a:srgbClr val="2D2F47">
                <a:alpha val="42000"/>
              </a:srgbClr>
            </a:glo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46" name="Picture 10">
            <a:extLst>
              <a:ext uri="{FF2B5EF4-FFF2-40B4-BE49-F238E27FC236}">
                <a16:creationId xmlns:a16="http://schemas.microsoft.com/office/drawing/2014/main" id="{2115F7E4-B69A-447E-88C7-20D3614FA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91" y="1601763"/>
            <a:ext cx="152400" cy="155012"/>
          </a:xfrm>
          <a:prstGeom prst="rect">
            <a:avLst/>
          </a:prstGeom>
          <a:noFill/>
          <a:effectLst>
            <a:glow rad="2667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D818BAFB-A05E-4512-9407-9AC6A902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9" y="4263967"/>
            <a:ext cx="1299366" cy="80343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  <a:softEdge rad="228600"/>
          </a:effectLst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0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7B5ABF-092E-4CFB-AFE3-EF9178A7F355}"/>
              </a:ext>
            </a:extLst>
          </p:cNvPr>
          <p:cNvSpPr/>
          <p:nvPr/>
        </p:nvSpPr>
        <p:spPr>
          <a:xfrm>
            <a:off x="320842" y="387417"/>
            <a:ext cx="11550315" cy="6083166"/>
          </a:xfrm>
          <a:prstGeom prst="roundRect">
            <a:avLst>
              <a:gd name="adj" fmla="val 6253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  <a:latin typeface="Aeroport Light" panose="02000000000000000000" pitchFamily="2" charset="-52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E8B4822-BC14-4931-8579-499C58AB75E5}"/>
              </a:ext>
            </a:extLst>
          </p:cNvPr>
          <p:cNvGrpSpPr/>
          <p:nvPr/>
        </p:nvGrpSpPr>
        <p:grpSpPr>
          <a:xfrm>
            <a:off x="5268496" y="5654360"/>
            <a:ext cx="1655007" cy="699475"/>
            <a:chOff x="5237112" y="5661184"/>
            <a:chExt cx="1655007" cy="6994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8412C39-A27A-4528-9714-97DE9CD86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112" y="5661184"/>
              <a:ext cx="674642" cy="6994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156E42-76DA-4C8F-A159-549D30482AB9}"/>
                </a:ext>
              </a:extLst>
            </p:cNvPr>
            <p:cNvSpPr txBox="1"/>
            <p:nvPr/>
          </p:nvSpPr>
          <p:spPr>
            <a:xfrm>
              <a:off x="5911754" y="5780090"/>
              <a:ext cx="980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eroport Medium" panose="02000000000000000000" pitchFamily="2" charset="-52"/>
                </a:rPr>
                <a:t>Avito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AA7AF80-5C84-418F-BD68-0A8FC03C6048}"/>
              </a:ext>
            </a:extLst>
          </p:cNvPr>
          <p:cNvSpPr txBox="1"/>
          <p:nvPr/>
        </p:nvSpPr>
        <p:spPr>
          <a:xfrm>
            <a:off x="581843" y="596215"/>
            <a:ext cx="115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eroport Medium" panose="02000000000000000000" pitchFamily="2" charset="-52"/>
              </a:rPr>
              <a:t>Офис</a:t>
            </a:r>
            <a:endParaRPr lang="en-US" sz="2400" dirty="0">
              <a:solidFill>
                <a:schemeClr val="bg1"/>
              </a:solidFill>
              <a:latin typeface="Aeroport Medium" panose="02000000000000000000" pitchFamily="2" charset="-5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03C3DF-3098-4B0D-8966-3044F90D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02" y="1202623"/>
            <a:ext cx="10856794" cy="4452754"/>
          </a:xfrm>
          <a:prstGeom prst="rect">
            <a:avLst/>
          </a:prstGeom>
          <a:noFill/>
          <a:ln cap="rnd">
            <a:noFill/>
          </a:ln>
          <a:effectLst>
            <a:softEdge rad="1270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81D42-A514-4E78-9BC2-75944AFC8CF8}"/>
              </a:ext>
            </a:extLst>
          </p:cNvPr>
          <p:cNvSpPr txBox="1"/>
          <p:nvPr/>
        </p:nvSpPr>
        <p:spPr>
          <a:xfrm>
            <a:off x="778383" y="4505641"/>
            <a:ext cx="4415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dirty="0">
                <a:solidFill>
                  <a:srgbClr val="E8EA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roport Medium" panose="02000000000000000000" pitchFamily="2" charset="-52"/>
              </a:rPr>
              <a:t>Уютные офисы в Москве, Петербурге, Казани и Самаре</a:t>
            </a:r>
            <a:endParaRPr lang="ru-RU" sz="20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eroport Medium" panose="020000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C57E-A833-47E8-8F16-D71DEDED9E7F}"/>
              </a:ext>
            </a:extLst>
          </p:cNvPr>
          <p:cNvSpPr txBox="1"/>
          <p:nvPr/>
        </p:nvSpPr>
        <p:spPr>
          <a:xfrm>
            <a:off x="2927446" y="5773264"/>
            <a:ext cx="216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Приятные бонусы</a:t>
            </a:r>
            <a:b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</a:br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для комфортной работы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A1B82-2ABD-40C1-B596-154943BC7909}"/>
              </a:ext>
            </a:extLst>
          </p:cNvPr>
          <p:cNvSpPr txBox="1"/>
          <p:nvPr/>
        </p:nvSpPr>
        <p:spPr>
          <a:xfrm>
            <a:off x="7036051" y="5773263"/>
            <a:ext cx="227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Гибкий подход к формату и месту работы</a:t>
            </a:r>
            <a:endParaRPr lang="ru-RU" sz="1200" b="0" i="0" dirty="0">
              <a:solidFill>
                <a:schemeClr val="bg1"/>
              </a:solidFill>
              <a:effectLst/>
              <a:latin typeface="Aeroport Light" panose="02000000000000000000" pitchFamily="2" charset="-52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FF333CB-0925-44C4-A6AD-220D3045FFED}"/>
              </a:ext>
            </a:extLst>
          </p:cNvPr>
          <p:cNvSpPr/>
          <p:nvPr/>
        </p:nvSpPr>
        <p:spPr>
          <a:xfrm>
            <a:off x="866633" y="5297798"/>
            <a:ext cx="124485" cy="120948"/>
          </a:xfrm>
          <a:prstGeom prst="ellipse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4F51B1E-EB25-41AD-B28C-BCB62326F915}"/>
              </a:ext>
            </a:extLst>
          </p:cNvPr>
          <p:cNvSpPr/>
          <p:nvPr/>
        </p:nvSpPr>
        <p:spPr>
          <a:xfrm>
            <a:off x="1109391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E71ADB2-BA1E-4080-A597-D073E7787972}"/>
              </a:ext>
            </a:extLst>
          </p:cNvPr>
          <p:cNvSpPr/>
          <p:nvPr/>
        </p:nvSpPr>
        <p:spPr>
          <a:xfrm>
            <a:off x="1352149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D2C9446-DF89-4CE5-A8D7-D458727AF710}"/>
              </a:ext>
            </a:extLst>
          </p:cNvPr>
          <p:cNvSpPr/>
          <p:nvPr/>
        </p:nvSpPr>
        <p:spPr>
          <a:xfrm>
            <a:off x="1594907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0373F62-B459-4374-8114-C8428C1A750E}"/>
              </a:ext>
            </a:extLst>
          </p:cNvPr>
          <p:cNvSpPr/>
          <p:nvPr/>
        </p:nvSpPr>
        <p:spPr>
          <a:xfrm>
            <a:off x="1837665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21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7B5ABF-092E-4CFB-AFE3-EF9178A7F355}"/>
              </a:ext>
            </a:extLst>
          </p:cNvPr>
          <p:cNvSpPr/>
          <p:nvPr/>
        </p:nvSpPr>
        <p:spPr>
          <a:xfrm>
            <a:off x="320842" y="387417"/>
            <a:ext cx="11550315" cy="6083166"/>
          </a:xfrm>
          <a:prstGeom prst="roundRect">
            <a:avLst>
              <a:gd name="adj" fmla="val 6253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  <a:latin typeface="Aeroport Light" panose="02000000000000000000" pitchFamily="2" charset="-5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3B3759-D2A0-4B5D-B539-C63699D83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02" y="1238166"/>
            <a:ext cx="10746015" cy="4297290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E8B4822-BC14-4931-8579-499C58AB75E5}"/>
              </a:ext>
            </a:extLst>
          </p:cNvPr>
          <p:cNvGrpSpPr/>
          <p:nvPr/>
        </p:nvGrpSpPr>
        <p:grpSpPr>
          <a:xfrm>
            <a:off x="5268496" y="5654360"/>
            <a:ext cx="1655007" cy="699475"/>
            <a:chOff x="5237112" y="5661184"/>
            <a:chExt cx="1655007" cy="6994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8412C39-A27A-4528-9714-97DE9CD86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112" y="5661184"/>
              <a:ext cx="674642" cy="6994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156E42-76DA-4C8F-A159-549D30482AB9}"/>
                </a:ext>
              </a:extLst>
            </p:cNvPr>
            <p:cNvSpPr txBox="1"/>
            <p:nvPr/>
          </p:nvSpPr>
          <p:spPr>
            <a:xfrm>
              <a:off x="5911754" y="5780090"/>
              <a:ext cx="980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eroport Medium" panose="02000000000000000000" pitchFamily="2" charset="-52"/>
                </a:rPr>
                <a:t>Avito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AA7AF80-5C84-418F-BD68-0A8FC03C6048}"/>
              </a:ext>
            </a:extLst>
          </p:cNvPr>
          <p:cNvSpPr txBox="1"/>
          <p:nvPr/>
        </p:nvSpPr>
        <p:spPr>
          <a:xfrm>
            <a:off x="581843" y="596215"/>
            <a:ext cx="115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eroport Medium" panose="02000000000000000000" pitchFamily="2" charset="-52"/>
              </a:rPr>
              <a:t>Офис</a:t>
            </a:r>
            <a:endParaRPr lang="en-US" sz="2400" dirty="0">
              <a:solidFill>
                <a:schemeClr val="bg1"/>
              </a:solidFill>
              <a:latin typeface="Aeroport Medium" panose="020000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81D42-A514-4E78-9BC2-75944AFC8CF8}"/>
              </a:ext>
            </a:extLst>
          </p:cNvPr>
          <p:cNvSpPr txBox="1"/>
          <p:nvPr/>
        </p:nvSpPr>
        <p:spPr>
          <a:xfrm>
            <a:off x="778383" y="4505641"/>
            <a:ext cx="4415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dirty="0">
                <a:solidFill>
                  <a:srgbClr val="E8EA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roport Medium" panose="02000000000000000000" pitchFamily="2" charset="-52"/>
              </a:rPr>
              <a:t>Уютные офисы в Москве, Петербурге, Казани и Самаре</a:t>
            </a:r>
            <a:endParaRPr lang="ru-RU" sz="20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eroport Medium" panose="020000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C57E-A833-47E8-8F16-D71DEDED9E7F}"/>
              </a:ext>
            </a:extLst>
          </p:cNvPr>
          <p:cNvSpPr txBox="1"/>
          <p:nvPr/>
        </p:nvSpPr>
        <p:spPr>
          <a:xfrm>
            <a:off x="2927446" y="5773264"/>
            <a:ext cx="216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Приятные бонусы</a:t>
            </a:r>
            <a:b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</a:br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для комфортной работы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A1B82-2ABD-40C1-B596-154943BC7909}"/>
              </a:ext>
            </a:extLst>
          </p:cNvPr>
          <p:cNvSpPr txBox="1"/>
          <p:nvPr/>
        </p:nvSpPr>
        <p:spPr>
          <a:xfrm>
            <a:off x="7036051" y="5773263"/>
            <a:ext cx="227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Гибкий подход к формату и месту работы</a:t>
            </a:r>
            <a:endParaRPr lang="ru-RU" sz="1200" b="0" i="0" dirty="0">
              <a:solidFill>
                <a:schemeClr val="bg1"/>
              </a:solidFill>
              <a:effectLst/>
              <a:latin typeface="Aeroport Light" panose="02000000000000000000" pitchFamily="2" charset="-52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FF333CB-0925-44C4-A6AD-220D3045FFED}"/>
              </a:ext>
            </a:extLst>
          </p:cNvPr>
          <p:cNvSpPr/>
          <p:nvPr/>
        </p:nvSpPr>
        <p:spPr>
          <a:xfrm>
            <a:off x="866633" y="5297798"/>
            <a:ext cx="124485" cy="120948"/>
          </a:xfrm>
          <a:prstGeom prst="ellipse">
            <a:avLst/>
          </a:prstGeom>
          <a:solidFill>
            <a:srgbClr val="232323">
              <a:alpha val="48000"/>
            </a:srgbClr>
          </a:solidFill>
          <a:ln>
            <a:noFill/>
          </a:ln>
          <a:effectLst>
            <a:glow rad="63500">
              <a:schemeClr val="tx1">
                <a:alpha val="39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4F51B1E-EB25-41AD-B28C-BCB62326F915}"/>
              </a:ext>
            </a:extLst>
          </p:cNvPr>
          <p:cNvSpPr/>
          <p:nvPr/>
        </p:nvSpPr>
        <p:spPr>
          <a:xfrm>
            <a:off x="1109391" y="5297796"/>
            <a:ext cx="124485" cy="120948"/>
          </a:xfrm>
          <a:prstGeom prst="ellipse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E71ADB2-BA1E-4080-A597-D073E7787972}"/>
              </a:ext>
            </a:extLst>
          </p:cNvPr>
          <p:cNvSpPr/>
          <p:nvPr/>
        </p:nvSpPr>
        <p:spPr>
          <a:xfrm>
            <a:off x="1352149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D2C9446-DF89-4CE5-A8D7-D458727AF710}"/>
              </a:ext>
            </a:extLst>
          </p:cNvPr>
          <p:cNvSpPr/>
          <p:nvPr/>
        </p:nvSpPr>
        <p:spPr>
          <a:xfrm>
            <a:off x="1594907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0373F62-B459-4374-8114-C8428C1A750E}"/>
              </a:ext>
            </a:extLst>
          </p:cNvPr>
          <p:cNvSpPr/>
          <p:nvPr/>
        </p:nvSpPr>
        <p:spPr>
          <a:xfrm>
            <a:off x="1837665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7B5ABF-092E-4CFB-AFE3-EF9178A7F355}"/>
              </a:ext>
            </a:extLst>
          </p:cNvPr>
          <p:cNvSpPr/>
          <p:nvPr/>
        </p:nvSpPr>
        <p:spPr>
          <a:xfrm>
            <a:off x="320842" y="387417"/>
            <a:ext cx="11550315" cy="6083166"/>
          </a:xfrm>
          <a:prstGeom prst="roundRect">
            <a:avLst>
              <a:gd name="adj" fmla="val 6253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  <a:latin typeface="Aeroport Light" panose="02000000000000000000" pitchFamily="2" charset="-5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7BA535-2716-43B4-9C0A-A5E0A2AD6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3" y="1246407"/>
            <a:ext cx="10904560" cy="4289049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E8B4822-BC14-4931-8579-499C58AB75E5}"/>
              </a:ext>
            </a:extLst>
          </p:cNvPr>
          <p:cNvGrpSpPr/>
          <p:nvPr/>
        </p:nvGrpSpPr>
        <p:grpSpPr>
          <a:xfrm>
            <a:off x="5268496" y="5654360"/>
            <a:ext cx="1655007" cy="699475"/>
            <a:chOff x="5237112" y="5661184"/>
            <a:chExt cx="1655007" cy="6994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8412C39-A27A-4528-9714-97DE9CD86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112" y="5661184"/>
              <a:ext cx="674642" cy="6994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156E42-76DA-4C8F-A159-549D30482AB9}"/>
                </a:ext>
              </a:extLst>
            </p:cNvPr>
            <p:cNvSpPr txBox="1"/>
            <p:nvPr/>
          </p:nvSpPr>
          <p:spPr>
            <a:xfrm>
              <a:off x="5911754" y="5780090"/>
              <a:ext cx="980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eroport Medium" panose="02000000000000000000" pitchFamily="2" charset="-52"/>
                </a:rPr>
                <a:t>Avito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AA7AF80-5C84-418F-BD68-0A8FC03C6048}"/>
              </a:ext>
            </a:extLst>
          </p:cNvPr>
          <p:cNvSpPr txBox="1"/>
          <p:nvPr/>
        </p:nvSpPr>
        <p:spPr>
          <a:xfrm>
            <a:off x="581843" y="596215"/>
            <a:ext cx="115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eroport Medium" panose="02000000000000000000" pitchFamily="2" charset="-52"/>
              </a:rPr>
              <a:t>Офис</a:t>
            </a:r>
            <a:endParaRPr lang="en-US" sz="2400" dirty="0">
              <a:solidFill>
                <a:schemeClr val="bg1"/>
              </a:solidFill>
              <a:latin typeface="Aeroport Medium" panose="020000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81D42-A514-4E78-9BC2-75944AFC8CF8}"/>
              </a:ext>
            </a:extLst>
          </p:cNvPr>
          <p:cNvSpPr txBox="1"/>
          <p:nvPr/>
        </p:nvSpPr>
        <p:spPr>
          <a:xfrm>
            <a:off x="778383" y="4505641"/>
            <a:ext cx="4415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dirty="0">
                <a:solidFill>
                  <a:srgbClr val="E8EA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roport Medium" panose="02000000000000000000" pitchFamily="2" charset="-52"/>
              </a:rPr>
              <a:t>Уютные офисы в Москве, Петербурге, Казани и Самаре</a:t>
            </a:r>
            <a:endParaRPr lang="ru-RU" sz="20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eroport Medium" panose="020000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C57E-A833-47E8-8F16-D71DEDED9E7F}"/>
              </a:ext>
            </a:extLst>
          </p:cNvPr>
          <p:cNvSpPr txBox="1"/>
          <p:nvPr/>
        </p:nvSpPr>
        <p:spPr>
          <a:xfrm>
            <a:off x="2927446" y="5773264"/>
            <a:ext cx="216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Приятные бонусы</a:t>
            </a:r>
            <a:b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</a:br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для комфортной работы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A1B82-2ABD-40C1-B596-154943BC7909}"/>
              </a:ext>
            </a:extLst>
          </p:cNvPr>
          <p:cNvSpPr txBox="1"/>
          <p:nvPr/>
        </p:nvSpPr>
        <p:spPr>
          <a:xfrm>
            <a:off x="7036051" y="5773263"/>
            <a:ext cx="227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Гибкий подход к формату и месту работы</a:t>
            </a:r>
            <a:endParaRPr lang="ru-RU" sz="1200" b="0" i="0" dirty="0">
              <a:solidFill>
                <a:schemeClr val="bg1"/>
              </a:solidFill>
              <a:effectLst/>
              <a:latin typeface="Aeroport Light" panose="02000000000000000000" pitchFamily="2" charset="-52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FF333CB-0925-44C4-A6AD-220D3045FFED}"/>
              </a:ext>
            </a:extLst>
          </p:cNvPr>
          <p:cNvSpPr/>
          <p:nvPr/>
        </p:nvSpPr>
        <p:spPr>
          <a:xfrm>
            <a:off x="866633" y="5297798"/>
            <a:ext cx="124485" cy="120948"/>
          </a:xfrm>
          <a:prstGeom prst="ellipse">
            <a:avLst/>
          </a:prstGeom>
          <a:solidFill>
            <a:srgbClr val="232323">
              <a:alpha val="49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4F51B1E-EB25-41AD-B28C-BCB62326F915}"/>
              </a:ext>
            </a:extLst>
          </p:cNvPr>
          <p:cNvSpPr/>
          <p:nvPr/>
        </p:nvSpPr>
        <p:spPr>
          <a:xfrm>
            <a:off x="1109391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E71ADB2-BA1E-4080-A597-D073E7787972}"/>
              </a:ext>
            </a:extLst>
          </p:cNvPr>
          <p:cNvSpPr/>
          <p:nvPr/>
        </p:nvSpPr>
        <p:spPr>
          <a:xfrm>
            <a:off x="1352149" y="5297796"/>
            <a:ext cx="124485" cy="120948"/>
          </a:xfrm>
          <a:prstGeom prst="ellipse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D2C9446-DF89-4CE5-A8D7-D458727AF710}"/>
              </a:ext>
            </a:extLst>
          </p:cNvPr>
          <p:cNvSpPr/>
          <p:nvPr/>
        </p:nvSpPr>
        <p:spPr>
          <a:xfrm>
            <a:off x="1594907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0373F62-B459-4374-8114-C8428C1A750E}"/>
              </a:ext>
            </a:extLst>
          </p:cNvPr>
          <p:cNvSpPr/>
          <p:nvPr/>
        </p:nvSpPr>
        <p:spPr>
          <a:xfrm>
            <a:off x="1837665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3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7B5ABF-092E-4CFB-AFE3-EF9178A7F355}"/>
              </a:ext>
            </a:extLst>
          </p:cNvPr>
          <p:cNvSpPr/>
          <p:nvPr/>
        </p:nvSpPr>
        <p:spPr>
          <a:xfrm>
            <a:off x="320842" y="387417"/>
            <a:ext cx="11550315" cy="6083166"/>
          </a:xfrm>
          <a:prstGeom prst="roundRect">
            <a:avLst>
              <a:gd name="adj" fmla="val 6253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  <a:latin typeface="Aeroport Light" panose="02000000000000000000" pitchFamily="2" charset="-5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8B7958-5F06-4224-B00C-1F54226F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43" y="1252621"/>
            <a:ext cx="11006981" cy="4352758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E8B4822-BC14-4931-8579-499C58AB75E5}"/>
              </a:ext>
            </a:extLst>
          </p:cNvPr>
          <p:cNvGrpSpPr/>
          <p:nvPr/>
        </p:nvGrpSpPr>
        <p:grpSpPr>
          <a:xfrm>
            <a:off x="5268496" y="5654360"/>
            <a:ext cx="1655007" cy="699475"/>
            <a:chOff x="5237112" y="5661184"/>
            <a:chExt cx="1655007" cy="6994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8412C39-A27A-4528-9714-97DE9CD86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112" y="5661184"/>
              <a:ext cx="674642" cy="6994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156E42-76DA-4C8F-A159-549D30482AB9}"/>
                </a:ext>
              </a:extLst>
            </p:cNvPr>
            <p:cNvSpPr txBox="1"/>
            <p:nvPr/>
          </p:nvSpPr>
          <p:spPr>
            <a:xfrm>
              <a:off x="5911754" y="5780090"/>
              <a:ext cx="980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eroport Medium" panose="02000000000000000000" pitchFamily="2" charset="-52"/>
                </a:rPr>
                <a:t>Avito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AA7AF80-5C84-418F-BD68-0A8FC03C6048}"/>
              </a:ext>
            </a:extLst>
          </p:cNvPr>
          <p:cNvSpPr txBox="1"/>
          <p:nvPr/>
        </p:nvSpPr>
        <p:spPr>
          <a:xfrm>
            <a:off x="581843" y="596215"/>
            <a:ext cx="115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eroport Medium" panose="02000000000000000000" pitchFamily="2" charset="-52"/>
              </a:rPr>
              <a:t>Офис</a:t>
            </a:r>
            <a:endParaRPr lang="en-US" sz="2400" dirty="0">
              <a:solidFill>
                <a:schemeClr val="bg1"/>
              </a:solidFill>
              <a:latin typeface="Aeroport Medium" panose="020000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81D42-A514-4E78-9BC2-75944AFC8CF8}"/>
              </a:ext>
            </a:extLst>
          </p:cNvPr>
          <p:cNvSpPr txBox="1"/>
          <p:nvPr/>
        </p:nvSpPr>
        <p:spPr>
          <a:xfrm>
            <a:off x="778383" y="4505641"/>
            <a:ext cx="4415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dirty="0">
                <a:solidFill>
                  <a:srgbClr val="E8EA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roport Medium" panose="02000000000000000000" pitchFamily="2" charset="-52"/>
              </a:rPr>
              <a:t>Уютные офисы в Москве, Петербурге, Казани и Самаре</a:t>
            </a:r>
            <a:endParaRPr lang="ru-RU" sz="20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eroport Medium" panose="020000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C57E-A833-47E8-8F16-D71DEDED9E7F}"/>
              </a:ext>
            </a:extLst>
          </p:cNvPr>
          <p:cNvSpPr txBox="1"/>
          <p:nvPr/>
        </p:nvSpPr>
        <p:spPr>
          <a:xfrm>
            <a:off x="2927446" y="5773264"/>
            <a:ext cx="216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Приятные бонусы</a:t>
            </a:r>
            <a:b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</a:br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для комфортной работы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A1B82-2ABD-40C1-B596-154943BC7909}"/>
              </a:ext>
            </a:extLst>
          </p:cNvPr>
          <p:cNvSpPr txBox="1"/>
          <p:nvPr/>
        </p:nvSpPr>
        <p:spPr>
          <a:xfrm>
            <a:off x="7036051" y="5773263"/>
            <a:ext cx="227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Гибкий подход к формату и месту работы</a:t>
            </a:r>
            <a:endParaRPr lang="ru-RU" sz="1200" b="0" i="0" dirty="0">
              <a:solidFill>
                <a:schemeClr val="bg1"/>
              </a:solidFill>
              <a:effectLst/>
              <a:latin typeface="Aeroport Light" panose="02000000000000000000" pitchFamily="2" charset="-52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FF333CB-0925-44C4-A6AD-220D3045FFED}"/>
              </a:ext>
            </a:extLst>
          </p:cNvPr>
          <p:cNvSpPr/>
          <p:nvPr/>
        </p:nvSpPr>
        <p:spPr>
          <a:xfrm>
            <a:off x="866633" y="5297798"/>
            <a:ext cx="124485" cy="120948"/>
          </a:xfrm>
          <a:prstGeom prst="ellipse">
            <a:avLst/>
          </a:prstGeom>
          <a:solidFill>
            <a:srgbClr val="232323">
              <a:alpha val="57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4F51B1E-EB25-41AD-B28C-BCB62326F915}"/>
              </a:ext>
            </a:extLst>
          </p:cNvPr>
          <p:cNvSpPr/>
          <p:nvPr/>
        </p:nvSpPr>
        <p:spPr>
          <a:xfrm>
            <a:off x="1109391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E71ADB2-BA1E-4080-A597-D073E7787972}"/>
              </a:ext>
            </a:extLst>
          </p:cNvPr>
          <p:cNvSpPr/>
          <p:nvPr/>
        </p:nvSpPr>
        <p:spPr>
          <a:xfrm>
            <a:off x="1352149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D2C9446-DF89-4CE5-A8D7-D458727AF710}"/>
              </a:ext>
            </a:extLst>
          </p:cNvPr>
          <p:cNvSpPr/>
          <p:nvPr/>
        </p:nvSpPr>
        <p:spPr>
          <a:xfrm>
            <a:off x="1594907" y="5297796"/>
            <a:ext cx="124485" cy="120948"/>
          </a:xfrm>
          <a:prstGeom prst="ellipse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0373F62-B459-4374-8114-C8428C1A750E}"/>
              </a:ext>
            </a:extLst>
          </p:cNvPr>
          <p:cNvSpPr/>
          <p:nvPr/>
        </p:nvSpPr>
        <p:spPr>
          <a:xfrm>
            <a:off x="1837665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4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387B5ABF-092E-4CFB-AFE3-EF9178A7F355}"/>
              </a:ext>
            </a:extLst>
          </p:cNvPr>
          <p:cNvSpPr/>
          <p:nvPr/>
        </p:nvSpPr>
        <p:spPr>
          <a:xfrm>
            <a:off x="320842" y="387417"/>
            <a:ext cx="11550315" cy="6083166"/>
          </a:xfrm>
          <a:prstGeom prst="roundRect">
            <a:avLst>
              <a:gd name="adj" fmla="val 6253"/>
            </a:avLst>
          </a:prstGeom>
          <a:solidFill>
            <a:srgbClr val="13141E"/>
          </a:solidFill>
          <a:ln>
            <a:noFill/>
          </a:ln>
          <a:effectLst>
            <a:glow rad="177800">
              <a:srgbClr val="2D2F47">
                <a:alpha val="4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  <a:latin typeface="Aeroport Light" panose="02000000000000000000" pitchFamily="2" charset="-5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8A03BA-4433-4AFF-99C0-527EC95CD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12" y="1326129"/>
            <a:ext cx="10733505" cy="4268778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E8B4822-BC14-4931-8579-499C58AB75E5}"/>
              </a:ext>
            </a:extLst>
          </p:cNvPr>
          <p:cNvGrpSpPr/>
          <p:nvPr/>
        </p:nvGrpSpPr>
        <p:grpSpPr>
          <a:xfrm>
            <a:off x="5268496" y="5654360"/>
            <a:ext cx="1655007" cy="699475"/>
            <a:chOff x="5237112" y="5661184"/>
            <a:chExt cx="1655007" cy="699475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8412C39-A27A-4528-9714-97DE9CD86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112" y="5661184"/>
              <a:ext cx="674642" cy="6994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156E42-76DA-4C8F-A159-549D30482AB9}"/>
                </a:ext>
              </a:extLst>
            </p:cNvPr>
            <p:cNvSpPr txBox="1"/>
            <p:nvPr/>
          </p:nvSpPr>
          <p:spPr>
            <a:xfrm>
              <a:off x="5911754" y="5780090"/>
              <a:ext cx="9803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eroport Medium" panose="02000000000000000000" pitchFamily="2" charset="-52"/>
                </a:rPr>
                <a:t>Avito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AA7AF80-5C84-418F-BD68-0A8FC03C6048}"/>
              </a:ext>
            </a:extLst>
          </p:cNvPr>
          <p:cNvSpPr txBox="1"/>
          <p:nvPr/>
        </p:nvSpPr>
        <p:spPr>
          <a:xfrm>
            <a:off x="581843" y="596215"/>
            <a:ext cx="115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eroport Medium" panose="02000000000000000000" pitchFamily="2" charset="-52"/>
              </a:rPr>
              <a:t>Офис</a:t>
            </a:r>
            <a:endParaRPr lang="en-US" sz="2400" dirty="0">
              <a:solidFill>
                <a:schemeClr val="bg1"/>
              </a:solidFill>
              <a:latin typeface="Aeroport Medium" panose="020000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81D42-A514-4E78-9BC2-75944AFC8CF8}"/>
              </a:ext>
            </a:extLst>
          </p:cNvPr>
          <p:cNvSpPr txBox="1"/>
          <p:nvPr/>
        </p:nvSpPr>
        <p:spPr>
          <a:xfrm>
            <a:off x="778383" y="4505641"/>
            <a:ext cx="4415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i="0" dirty="0">
                <a:solidFill>
                  <a:srgbClr val="E8EAE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eroport Medium" panose="02000000000000000000" pitchFamily="2" charset="-52"/>
              </a:rPr>
              <a:t>Уютные офисы в Москве, Петербурге, Казани и Самаре</a:t>
            </a:r>
            <a:endParaRPr lang="ru-RU" sz="2000" b="1" i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eroport Medium" panose="020000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C57E-A833-47E8-8F16-D71DEDED9E7F}"/>
              </a:ext>
            </a:extLst>
          </p:cNvPr>
          <p:cNvSpPr txBox="1"/>
          <p:nvPr/>
        </p:nvSpPr>
        <p:spPr>
          <a:xfrm>
            <a:off x="2927446" y="5773264"/>
            <a:ext cx="2168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Приятные бонусы</a:t>
            </a:r>
            <a:b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</a:br>
            <a:r>
              <a:rPr lang="ru-RU" sz="120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для комфортной работы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3A1B82-2ABD-40C1-B596-154943BC7909}"/>
              </a:ext>
            </a:extLst>
          </p:cNvPr>
          <p:cNvSpPr txBox="1"/>
          <p:nvPr/>
        </p:nvSpPr>
        <p:spPr>
          <a:xfrm>
            <a:off x="7036051" y="5773263"/>
            <a:ext cx="227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0" i="0" dirty="0">
                <a:solidFill>
                  <a:schemeClr val="bg1"/>
                </a:solidFill>
                <a:effectLst/>
                <a:latin typeface="Aeroport-medium" panose="02000000000000000000" pitchFamily="2" charset="-52"/>
              </a:rPr>
              <a:t>Гибкий подход к формату и месту работы</a:t>
            </a:r>
            <a:endParaRPr lang="ru-RU" sz="1200" b="0" i="0" dirty="0">
              <a:solidFill>
                <a:schemeClr val="bg1"/>
              </a:solidFill>
              <a:effectLst/>
              <a:latin typeface="Aeroport Light" panose="02000000000000000000" pitchFamily="2" charset="-52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FF333CB-0925-44C4-A6AD-220D3045FFED}"/>
              </a:ext>
            </a:extLst>
          </p:cNvPr>
          <p:cNvSpPr/>
          <p:nvPr/>
        </p:nvSpPr>
        <p:spPr>
          <a:xfrm>
            <a:off x="866633" y="5297798"/>
            <a:ext cx="124485" cy="120948"/>
          </a:xfrm>
          <a:prstGeom prst="ellipse">
            <a:avLst/>
          </a:prstGeom>
          <a:solidFill>
            <a:srgbClr val="232323">
              <a:alpha val="48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4F51B1E-EB25-41AD-B28C-BCB62326F915}"/>
              </a:ext>
            </a:extLst>
          </p:cNvPr>
          <p:cNvSpPr/>
          <p:nvPr/>
        </p:nvSpPr>
        <p:spPr>
          <a:xfrm>
            <a:off x="1109391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E71ADB2-BA1E-4080-A597-D073E7787972}"/>
              </a:ext>
            </a:extLst>
          </p:cNvPr>
          <p:cNvSpPr/>
          <p:nvPr/>
        </p:nvSpPr>
        <p:spPr>
          <a:xfrm>
            <a:off x="1352149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D2C9446-DF89-4CE5-A8D7-D458727AF710}"/>
              </a:ext>
            </a:extLst>
          </p:cNvPr>
          <p:cNvSpPr/>
          <p:nvPr/>
        </p:nvSpPr>
        <p:spPr>
          <a:xfrm>
            <a:off x="1594907" y="5297796"/>
            <a:ext cx="124485" cy="120948"/>
          </a:xfrm>
          <a:prstGeom prst="ellipse">
            <a:avLst/>
          </a:prstGeom>
          <a:solidFill>
            <a:srgbClr val="232323">
              <a:alpha val="52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0373F62-B459-4374-8114-C8428C1A750E}"/>
              </a:ext>
            </a:extLst>
          </p:cNvPr>
          <p:cNvSpPr/>
          <p:nvPr/>
        </p:nvSpPr>
        <p:spPr>
          <a:xfrm>
            <a:off x="1837665" y="5297796"/>
            <a:ext cx="124485" cy="120948"/>
          </a:xfrm>
          <a:prstGeom prst="ellipse">
            <a:avLst/>
          </a:prstGeom>
          <a:solidFill>
            <a:srgbClr val="23232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1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184</Words>
  <Application>Microsoft Office PowerPoint</Application>
  <PresentationFormat>Широкоэкранный</PresentationFormat>
  <Paragraphs>40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Aeroport Light</vt:lpstr>
      <vt:lpstr>Aeroport Medium</vt:lpstr>
      <vt:lpstr>Aeroport-medium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Tyoma Ninth</dc:creator>
  <cp:lastModifiedBy>Tyoma Ninth</cp:lastModifiedBy>
  <cp:revision>13</cp:revision>
  <dcterms:created xsi:type="dcterms:W3CDTF">2023-09-28T16:32:16Z</dcterms:created>
  <dcterms:modified xsi:type="dcterms:W3CDTF">2023-09-28T18:08:53Z</dcterms:modified>
</cp:coreProperties>
</file>